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  <p:sldMasterId id="2147484031" r:id="rId2"/>
  </p:sldMasterIdLst>
  <p:notesMasterIdLst>
    <p:notesMasterId r:id="rId32"/>
  </p:notesMasterIdLst>
  <p:handoutMasterIdLst>
    <p:handoutMasterId r:id="rId33"/>
  </p:handoutMasterIdLst>
  <p:sldIdLst>
    <p:sldId id="2026819578" r:id="rId3"/>
    <p:sldId id="2026819612" r:id="rId4"/>
    <p:sldId id="2026819589" r:id="rId5"/>
    <p:sldId id="2026819590" r:id="rId6"/>
    <p:sldId id="2026819591" r:id="rId7"/>
    <p:sldId id="2026819592" r:id="rId8"/>
    <p:sldId id="2026819593" r:id="rId9"/>
    <p:sldId id="2026819594" r:id="rId10"/>
    <p:sldId id="2026819595" r:id="rId11"/>
    <p:sldId id="2026819596" r:id="rId12"/>
    <p:sldId id="2026819587" r:id="rId13"/>
    <p:sldId id="2026819608" r:id="rId14"/>
    <p:sldId id="2026819616" r:id="rId15"/>
    <p:sldId id="2026819597" r:id="rId16"/>
    <p:sldId id="2026819600" r:id="rId17"/>
    <p:sldId id="2026819601" r:id="rId18"/>
    <p:sldId id="2026819602" r:id="rId19"/>
    <p:sldId id="2026819603" r:id="rId20"/>
    <p:sldId id="2026819605" r:id="rId21"/>
    <p:sldId id="2026819604" r:id="rId22"/>
    <p:sldId id="2026819606" r:id="rId23"/>
    <p:sldId id="2026819613" r:id="rId24"/>
    <p:sldId id="2026819607" r:id="rId25"/>
    <p:sldId id="2026819609" r:id="rId26"/>
    <p:sldId id="2026819610" r:id="rId27"/>
    <p:sldId id="2026819614" r:id="rId28"/>
    <p:sldId id="2026819615" r:id="rId29"/>
    <p:sldId id="2026819611" r:id="rId30"/>
    <p:sldId id="2026819565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gOne at VMware Explore" id="{B737F446-0E74-0944-8DA5-18EFBB3AD197}">
          <p14:sldIdLst>
            <p14:sldId id="2026819578"/>
            <p14:sldId id="2026819612"/>
            <p14:sldId id="2026819589"/>
            <p14:sldId id="2026819590"/>
            <p14:sldId id="2026819591"/>
            <p14:sldId id="2026819592"/>
            <p14:sldId id="2026819593"/>
            <p14:sldId id="2026819594"/>
            <p14:sldId id="2026819595"/>
            <p14:sldId id="2026819596"/>
            <p14:sldId id="2026819587"/>
            <p14:sldId id="2026819608"/>
            <p14:sldId id="2026819616"/>
            <p14:sldId id="2026819597"/>
            <p14:sldId id="2026819600"/>
            <p14:sldId id="2026819601"/>
            <p14:sldId id="2026819602"/>
            <p14:sldId id="2026819603"/>
            <p14:sldId id="2026819605"/>
            <p14:sldId id="2026819604"/>
            <p14:sldId id="2026819606"/>
            <p14:sldId id="2026819613"/>
            <p14:sldId id="2026819607"/>
            <p14:sldId id="2026819609"/>
            <p14:sldId id="2026819610"/>
            <p14:sldId id="2026819614"/>
            <p14:sldId id="2026819615"/>
            <p14:sldId id="2026819611"/>
            <p14:sldId id="20268195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0" autoAdjust="0"/>
    <p:restoredTop sz="96327" autoAdjust="0"/>
  </p:normalViewPr>
  <p:slideViewPr>
    <p:cSldViewPr snapToGrid="0" snapToObjects="1">
      <p:cViewPr varScale="1">
        <p:scale>
          <a:sx n="124" d="100"/>
          <a:sy n="124" d="100"/>
        </p:scale>
        <p:origin x="176" y="264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655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8/18/23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72E4A80-2628-1318-81C1-4C86D71E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D51FFE9-DD5E-B5DF-4184-A43863F656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F0AE76D-35C3-5420-052C-47A31ADC4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02C2F48-FFA9-7EDF-FE01-93A8B67C2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2D4B2BB0-0636-89AD-1B31-350FEFC33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DD60964-AE9D-F37E-7071-FE7013DD5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3AC5AB9-6A0A-F3D8-B4D3-6B77794ED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5206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15000">
              <a:schemeClr val="bg1"/>
            </a:gs>
            <a:gs pos="100000">
              <a:schemeClr val="accent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3" name="Freeform 2" title="gradient decorative shape">
            <a:extLst>
              <a:ext uri="{FF2B5EF4-FFF2-40B4-BE49-F238E27FC236}">
                <a16:creationId xmlns:a16="http://schemas.microsoft.com/office/drawing/2014/main" id="{2E11447B-C6D5-D577-4892-A7FF47CFBE27}"/>
              </a:ext>
            </a:extLst>
          </p:cNvPr>
          <p:cNvSpPr/>
          <p:nvPr userDrawn="1"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eeform 3" title="gradient decorative shape">
            <a:extLst>
              <a:ext uri="{FF2B5EF4-FFF2-40B4-BE49-F238E27FC236}">
                <a16:creationId xmlns:a16="http://schemas.microsoft.com/office/drawing/2014/main" id="{C40AFA33-C1BA-B7F9-E3D2-F02839D783A7}"/>
              </a:ext>
            </a:extLst>
          </p:cNvPr>
          <p:cNvSpPr/>
          <p:nvPr userDrawn="1"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AA988-E2C8-16AB-11A9-20153C52BDC6}"/>
              </a:ext>
            </a:extLst>
          </p:cNvPr>
          <p:cNvSpPr txBox="1">
            <a:spLocks/>
          </p:cNvSpPr>
          <p:nvPr userDrawn="1"/>
        </p:nvSpPr>
        <p:spPr>
          <a:xfrm>
            <a:off x="619861" y="2429264"/>
            <a:ext cx="3125899" cy="122936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Please take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your survey.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DD602-E0C1-EAE7-A356-71EAEA64E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896" y="1769895"/>
            <a:ext cx="3010639" cy="3010639"/>
          </a:xfrm>
          <a:prstGeom prst="rect">
            <a:avLst/>
          </a:prstGeom>
          <a:ln w="88900">
            <a:gradFill>
              <a:gsLst>
                <a:gs pos="2299">
                  <a:srgbClr val="D357A7"/>
                </a:gs>
                <a:gs pos="33000">
                  <a:srgbClr val="974DFF"/>
                </a:gs>
                <a:gs pos="69000">
                  <a:srgbClr val="31B8E0"/>
                </a:gs>
                <a:gs pos="100000">
                  <a:srgbClr val="F26272"/>
                </a:gs>
              </a:gsLst>
              <a:lin ang="78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21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93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722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98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0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│2023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4028" r:id="rId2"/>
    <p:sldLayoutId id="2147484029" r:id="rId3"/>
    <p:sldLayoutId id="2147484030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4024" r:id="rId11"/>
    <p:sldLayoutId id="2147483996" r:id="rId12"/>
    <p:sldLayoutId id="2147483997" r:id="rId13"/>
    <p:sldLayoutId id="2147484001" r:id="rId14"/>
    <p:sldLayoutId id="2147484003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25" r:id="rId28"/>
    <p:sldLayoutId id="2147483956" r:id="rId29"/>
    <p:sldLayoutId id="2147483957" r:id="rId30"/>
    <p:sldLayoutId id="2147483958" r:id="rId31"/>
    <p:sldLayoutId id="2147483959" r:id="rId32"/>
    <p:sldLayoutId id="2147484026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8" r:id="rId46"/>
    <p:sldLayoutId id="2147484015" r:id="rId47"/>
    <p:sldLayoutId id="2147484016" r:id="rId48"/>
    <p:sldLayoutId id="2147484017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  <p:sldLayoutId id="2147484036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57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8/09/24/spring-data-jdbc-references-and-aggregates" TargetMode="External"/><Relationship Id="rId2" Type="http://schemas.openxmlformats.org/officeDocument/2006/relationships/hyperlink" Target="https://spring.io/projects/spring-data-jdbc" TargetMode="Externa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0809-E00E-8310-5EC4-EBAAFE6E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metropolislight"/>
              </a:rPr>
              <a:t>The Complexity of JPA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1CDEB-5A00-B642-94AC-5B276EC098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Jens Schauder (He/Him)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6200-3B89-8DF0-5E4E-28A73EB992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13375"/>
            <a:ext cx="6064250" cy="355600"/>
          </a:xfrm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Spring Data Commiter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AE079-EC75-4857-07F2-F5F2C6A42D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82600"/>
            <a:ext cx="6064250" cy="355600"/>
          </a:xfrm>
        </p:spPr>
        <p:txBody>
          <a:bodyPr/>
          <a:lstStyle/>
          <a:p>
            <a:r>
              <a:rPr lang="en-DE" dirty="0"/>
              <a:t>2023-08-21</a:t>
            </a:r>
          </a:p>
        </p:txBody>
      </p:sp>
    </p:spTree>
    <p:extLst>
      <p:ext uri="{BB962C8B-B14F-4D97-AF65-F5344CB8AC3E}">
        <p14:creationId xmlns:p14="http://schemas.microsoft.com/office/powerpoint/2010/main" val="327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has a list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 and a version attribute. If you change, remove or add a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, does the version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change?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66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9861B-70AE-FC17-5C49-1CB7138EF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>
                <a:cs typeface="Courier New" panose="02070309020205020404" pitchFamily="49" charset="0"/>
              </a:rPr>
              <a:t>Updates to the collection trigger a version update. Updates to the element of the collections don’t.</a:t>
            </a:r>
          </a:p>
        </p:txBody>
      </p:sp>
    </p:spTree>
    <p:extLst>
      <p:ext uri="{BB962C8B-B14F-4D97-AF65-F5344CB8AC3E}">
        <p14:creationId xmlns:p14="http://schemas.microsoft.com/office/powerpoint/2010/main" val="12525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5556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No, JPA is based on dirty tracking. </a:t>
            </a:r>
            <a:endParaRPr lang="en-GB" dirty="0"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Since records cannot be mutated they cannot be used for entities.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8394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But Why?</a:t>
            </a:r>
            <a:endParaRPr lang="en-DE" sz="4800" dirty="0"/>
          </a:p>
        </p:txBody>
      </p:sp>
      <p:pic>
        <p:nvPicPr>
          <p:cNvPr id="3" name="Picture 2" descr="A confused looking girl.">
            <a:extLst>
              <a:ext uri="{FF2B5EF4-FFF2-40B4-BE49-F238E27FC236}">
                <a16:creationId xmlns:a16="http://schemas.microsoft.com/office/drawing/2014/main" id="{BBA0A1E5-EA79-51C2-22CC-426026D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2166"/>
            <a:ext cx="12188825" cy="85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GB" dirty="0">
                <a:cs typeface="Courier New" panose="02070309020205020404" pitchFamily="49" charset="0"/>
              </a:rPr>
              <a:t>https://</a:t>
            </a:r>
            <a:r>
              <a:rPr lang="en-GB" dirty="0" err="1">
                <a:cs typeface="Courier New" panose="02070309020205020404" pitchFamily="49" charset="0"/>
              </a:rPr>
              <a:t>xkcd.com</a:t>
            </a:r>
            <a:r>
              <a:rPr lang="en-GB" dirty="0">
                <a:cs typeface="Courier New" panose="02070309020205020404" pitchFamily="49" charset="0"/>
              </a:rPr>
              <a:t>/2347</a:t>
            </a:r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Foundation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580915" cy="2285999"/>
          </a:xfrm>
        </p:spPr>
        <p:txBody>
          <a:bodyPr anchor="t" anchorCtr="0"/>
          <a:lstStyle/>
          <a:p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Root Problem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40E50-A1CE-248B-7B37-28ED1604A30A}"/>
              </a:ext>
            </a:extLst>
          </p:cNvPr>
          <p:cNvSpPr txBox="1"/>
          <p:nvPr/>
        </p:nvSpPr>
        <p:spPr>
          <a:xfrm>
            <a:off x="7402027" y="261105"/>
            <a:ext cx="2988528" cy="677108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4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All of JPA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0CAF9-14EB-0730-2B3D-C0EF229AB458}"/>
              </a:ext>
            </a:extLst>
          </p:cNvPr>
          <p:cNvSpPr/>
          <p:nvPr/>
        </p:nvSpPr>
        <p:spPr>
          <a:xfrm>
            <a:off x="10091853" y="3571728"/>
            <a:ext cx="2040674" cy="17808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E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6B4A-A457-FC07-4D81-1D132C2F0196}"/>
              </a:ext>
            </a:extLst>
          </p:cNvPr>
          <p:cNvSpPr txBox="1"/>
          <p:nvPr/>
        </p:nvSpPr>
        <p:spPr>
          <a:xfrm>
            <a:off x="9958039" y="3956446"/>
            <a:ext cx="2174488" cy="123110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0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Dirty Tracking</a:t>
            </a:r>
          </a:p>
        </p:txBody>
      </p:sp>
    </p:spTree>
    <p:extLst>
      <p:ext uri="{BB962C8B-B14F-4D97-AF65-F5344CB8AC3E}">
        <p14:creationId xmlns:p14="http://schemas.microsoft.com/office/powerpoint/2010/main" val="26716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/photos/qkTf-r5iZpE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Dirty Tracking</a:t>
            </a:r>
            <a:endParaRPr lang="en-DE" sz="4800" dirty="0"/>
          </a:p>
        </p:txBody>
      </p:sp>
      <p:pic>
        <p:nvPicPr>
          <p:cNvPr id="8" name="Picture 7" descr="A child holding a shovel&#10;&#10;Description automatically generated">
            <a:extLst>
              <a:ext uri="{FF2B5EF4-FFF2-40B4-BE49-F238E27FC236}">
                <a16:creationId xmlns:a16="http://schemas.microsoft.com/office/drawing/2014/main" id="{3437519C-0015-CE32-A55A-59B187B3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</a:t>
            </a:r>
            <a:endParaRPr lang="en-DE" sz="4800" dirty="0"/>
          </a:p>
        </p:txBody>
      </p:sp>
      <p:pic>
        <p:nvPicPr>
          <p:cNvPr id="3" name="Picture 2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4F92AEA-3D04-F532-5763-3AA772F45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/>
          <a:stretch/>
        </p:blipFill>
        <p:spPr>
          <a:xfrm>
            <a:off x="6258784" y="0"/>
            <a:ext cx="1030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/photos/zyQ9_ylaAfg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 of Everything</a:t>
            </a:r>
            <a:endParaRPr lang="en-DE" sz="4800" dirty="0"/>
          </a:p>
        </p:txBody>
      </p:sp>
      <p:pic>
        <p:nvPicPr>
          <p:cNvPr id="4" name="Picture 3" descr="A close-up of a white yarn&#10;&#10;Description automatically generated">
            <a:extLst>
              <a:ext uri="{FF2B5EF4-FFF2-40B4-BE49-F238E27FC236}">
                <a16:creationId xmlns:a16="http://schemas.microsoft.com/office/drawing/2014/main" id="{0875670D-2217-83F3-B6CC-FC586E3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83" y="0"/>
            <a:ext cx="9148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CC62-C7D7-B0C3-14EA-466DED68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Disclaimer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C41B8-FD59-DE59-E0E3-EB700EEA393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9108" y="1553474"/>
            <a:ext cx="9979416" cy="700882"/>
          </a:xfrm>
        </p:spPr>
        <p:txBody>
          <a:bodyPr/>
          <a:lstStyle/>
          <a:p>
            <a:br>
              <a:rPr lang="en-GB" b="0" i="0" dirty="0">
                <a:effectLst/>
                <a:latin typeface="Courier New" panose="02070309020205020404" pitchFamily="49" charset="0"/>
              </a:rPr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presentation may contain product features or functionality that are currently under development.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overview of new technology represents no commitment from VMware to deliver these features in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any generally available product.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Features are subject to change, and must not be included in contracts, purchase orders, or sales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agreements of any kind.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Technical feasibility and market demand will affect final delivery.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Pricing and packaging for any new features/functionality/technology discussed or presented, have not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been determined.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334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There are two hard problems: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1. Cache invalidation.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2. Naming things.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3. Off-by-one-errors.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Caching </a:t>
            </a:r>
            <a:r>
              <a:rPr lang="en-GB" sz="4800" dirty="0">
                <a:latin typeface="JetBrains Mono"/>
              </a:rPr>
              <a:t>Instances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42147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4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/photos/wv81LrAGNz4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No Clear Boundaries</a:t>
            </a:r>
            <a:endParaRPr lang="en-DE" sz="4800" dirty="0"/>
          </a:p>
        </p:txBody>
      </p:sp>
      <p:pic>
        <p:nvPicPr>
          <p:cNvPr id="3" name="Picture 2" descr="A barbed wire fence with a pole&#10;&#10;Description automatically generated">
            <a:extLst>
              <a:ext uri="{FF2B5EF4-FFF2-40B4-BE49-F238E27FC236}">
                <a16:creationId xmlns:a16="http://schemas.microsoft.com/office/drawing/2014/main" id="{99407907-5858-0AA9-10BC-F2F7A436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-961388"/>
            <a:ext cx="6094414" cy="9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What’s the alternative?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695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/photos/x2Tmfd1-SgA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Spring Data JDBC</a:t>
            </a:r>
            <a:endParaRPr lang="en-DE" sz="4800" dirty="0"/>
          </a:p>
        </p:txBody>
      </p:sp>
      <p:pic>
        <p:nvPicPr>
          <p:cNvPr id="3" name="Picture 2" descr="A plant in a glass vase&#10;&#10;Description automatically generated">
            <a:extLst>
              <a:ext uri="{FF2B5EF4-FFF2-40B4-BE49-F238E27FC236}">
                <a16:creationId xmlns:a16="http://schemas.microsoft.com/office/drawing/2014/main" id="{3F9B1C1F-1D17-2268-7627-FA2D2E13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07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Not proxied.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Not cached</a:t>
            </a:r>
            <a:r>
              <a:rPr lang="en-GB" sz="3600" dirty="0">
                <a:effectLst/>
                <a:latin typeface="JetBrains Mono"/>
              </a:rPr>
              <a:t>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Loaded when asked for.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Saved when </a:t>
            </a:r>
            <a:r>
              <a:rPr lang="en-GB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sz="3600" dirty="0">
                <a:effectLst/>
                <a:latin typeface="JetBrains Mono"/>
              </a:rPr>
              <a:t> is called.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9874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Grouped into Aggregates.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4662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2"/>
              </a:rPr>
              <a:t>https://spring.io/projects/spring-data-jdbc</a:t>
            </a: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3"/>
              </a:rPr>
              <a:t>https://spring.io/blog/2018/09/24/spring-data-jdbc-references-and-aggregates</a:t>
            </a:r>
            <a:endParaRPr lang="en-GB" dirty="0"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Give it a try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3685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Understand the 1</a:t>
            </a:r>
            <a:r>
              <a:rPr lang="en-GB" sz="3600" baseline="30000" dirty="0">
                <a:effectLst/>
                <a:latin typeface="JetBrains Mono"/>
              </a:rPr>
              <a:t>st</a:t>
            </a:r>
            <a:r>
              <a:rPr lang="en-GB" sz="3600" dirty="0">
                <a:effectLst/>
                <a:latin typeface="JetBrains Mono"/>
              </a:rPr>
              <a:t> level cache.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If you have to use JPA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7489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D482307-D7A0-495E-894D-4A1410D9D3DE}"/>
              </a:ext>
            </a:extLst>
          </p:cNvPr>
          <p:cNvSpPr txBox="1">
            <a:spLocks/>
          </p:cNvSpPr>
          <p:nvPr/>
        </p:nvSpPr>
        <p:spPr>
          <a:xfrm>
            <a:off x="608012" y="938213"/>
            <a:ext cx="10138757" cy="15700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t"/>
            <a:r>
              <a:rPr lang="en-GB" sz="4800" dirty="0">
                <a:latin typeface="JetBrains Mono"/>
              </a:rPr>
              <a:t>Twitter: @</a:t>
            </a:r>
            <a:r>
              <a:rPr lang="en-GB" sz="4800" dirty="0" err="1">
                <a:latin typeface="JetBrains Mono"/>
              </a:rPr>
              <a:t>jensschauder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8081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2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r>
              <a:rPr lang="en-GB" sz="3600" dirty="0">
                <a:effectLst/>
                <a:latin typeface="JetBrains Mono"/>
              </a:rPr>
              <a:t>I was surprised at times as 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 don’t give </a:t>
            </a:r>
            <a:r>
              <a:rPr lang="en-GB" sz="4800" dirty="0">
                <a:latin typeface="metropolislight"/>
              </a:rPr>
              <a:t>guarantees</a:t>
            </a:r>
            <a:r>
              <a:rPr lang="en-GB" sz="4800" dirty="0">
                <a:effectLst/>
                <a:latin typeface="JetBrains Mono"/>
              </a:rPr>
              <a:t>!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6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381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lang="en-DE" dirty="0">
                <a:cs typeface="Courier New" panose="02070309020205020404" pitchFamily="49" charset="0"/>
              </a:rPr>
              <a:t> adds an entity to the persistence context. For this it needs an id.</a:t>
            </a:r>
          </a:p>
          <a:p>
            <a:r>
              <a:rPr lang="en-DE" dirty="0">
                <a:cs typeface="Courier New" panose="02070309020205020404" pitchFamily="49" charset="0"/>
              </a:rPr>
              <a:t>This might enforce an insert statement.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9429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6577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DE" dirty="0">
                <a:cs typeface="Courier New" panose="02070309020205020404" pitchFamily="49" charset="0"/>
              </a:rPr>
              <a:t> returns an entity from the persistence context. Only if the entity doesn’t exist there it will be loaded from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3975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7937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cs typeface="Courier New" panose="02070309020205020404" pitchFamily="49" charset="0"/>
              </a:rPr>
              <a:t>A query gets executed against the database. But if a returned entity is already in the persistence context, that instance will be returned. New data from the database will be ignored.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731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are Dark Template Guidelines 2022" id="{E600BE1A-727F-314A-8684-DECA1A1E9120}" vid="{B32584F9-BA57-B64B-94B9-B0913911AE1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4622</TotalTime>
  <Words>556</Words>
  <Application>Microsoft Macintosh PowerPoint</Application>
  <PresentationFormat>Custom</PresentationFormat>
  <Paragraphs>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Camphor Std</vt:lpstr>
      <vt:lpstr>Comic Sans MS</vt:lpstr>
      <vt:lpstr>Courier New</vt:lpstr>
      <vt:lpstr>JetBrains Mono</vt:lpstr>
      <vt:lpstr>Metropolis</vt:lpstr>
      <vt:lpstr>Metropolis Light</vt:lpstr>
      <vt:lpstr>Metropolis Medium</vt:lpstr>
      <vt:lpstr>metropolislight</vt:lpstr>
      <vt:lpstr>Open Sans</vt:lpstr>
      <vt:lpstr>System Font Regular</vt:lpstr>
      <vt:lpstr>VMware_dark_16x9</vt:lpstr>
      <vt:lpstr>Custom Design</vt:lpstr>
      <vt:lpstr>The Complexity of JPA</vt:lpstr>
      <vt:lpstr>Disclaimer</vt:lpstr>
      <vt:lpstr>I don’t give guarantees!</vt:lpstr>
      <vt:lpstr>Does EntityManager.persist save an entity to the database?</vt:lpstr>
      <vt:lpstr>Does EntityManager.persist save an entity to the database?</vt:lpstr>
      <vt:lpstr>Does EntityManager.find load an entity from the database?</vt:lpstr>
      <vt:lpstr>Does EntityManager.find load an entity from the database?</vt:lpstr>
      <vt:lpstr>Does a query load entities from the database?</vt:lpstr>
      <vt:lpstr>Does a query load entities from the database?</vt:lpstr>
      <vt:lpstr>A has a list of B and a version attribute. If you change, remove or add a B, does the version of A change?</vt:lpstr>
      <vt:lpstr>PowerPoint Presentation</vt:lpstr>
      <vt:lpstr>Can you use Java Records for entities?</vt:lpstr>
      <vt:lpstr>Can you use Java Records for entities?</vt:lpstr>
      <vt:lpstr>But Why?</vt:lpstr>
      <vt:lpstr>The Foundation</vt:lpstr>
      <vt:lpstr>The Root Problem</vt:lpstr>
      <vt:lpstr>Dirty Tracking</vt:lpstr>
      <vt:lpstr>Single Instance</vt:lpstr>
      <vt:lpstr>Single Instance of Everything</vt:lpstr>
      <vt:lpstr>Caching Instances</vt:lpstr>
      <vt:lpstr>No Clear Boundaries</vt:lpstr>
      <vt:lpstr>What’s the alternative?</vt:lpstr>
      <vt:lpstr>Spring Data JDBC</vt:lpstr>
      <vt:lpstr>Entities are</vt:lpstr>
      <vt:lpstr>Entities are</vt:lpstr>
      <vt:lpstr>Give it a try</vt:lpstr>
      <vt:lpstr>If you have to use JPA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Guidelines</dc:title>
  <dc:creator>Mathew Barnes</dc:creator>
  <cp:lastModifiedBy>Jens Schauder</cp:lastModifiedBy>
  <cp:revision>10</cp:revision>
  <dcterms:created xsi:type="dcterms:W3CDTF">2023-07-14T16:22:52Z</dcterms:created>
  <dcterms:modified xsi:type="dcterms:W3CDTF">2023-08-20T19:42:57Z</dcterms:modified>
</cp:coreProperties>
</file>